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72" d="100"/>
          <a:sy n="72" d="100"/>
        </p:scale>
        <p:origin x="-1242" y="1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718347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1897741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742306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6143824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2259121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16359432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59501500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302430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21545457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401369665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A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A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30351773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A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A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A5D0137-2847-4617-A259-B8B1BE0741B2}" type="datetimeFigureOut">
              <a:rPr lang="en-AU" smtClean="0"/>
              <a:t>10/12/2012</a:t>
            </a:fld>
            <a:endParaRPr lang="en-A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A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AC1E95B-397F-4540-8131-40D94C29D97F}" type="slidenum">
              <a:rPr lang="en-AU" smtClean="0"/>
              <a:t>‹#›</a:t>
            </a:fld>
            <a:endParaRPr lang="en-AU"/>
          </a:p>
        </p:txBody>
      </p:sp>
    </p:spTree>
    <p:extLst>
      <p:ext uri="{BB962C8B-B14F-4D97-AF65-F5344CB8AC3E}">
        <p14:creationId xmlns:p14="http://schemas.microsoft.com/office/powerpoint/2010/main" val="6863616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0" y="764704"/>
            <a:ext cx="9163891" cy="6107560"/>
            <a:chOff x="0" y="764704"/>
            <a:chExt cx="9163891" cy="6107560"/>
          </a:xfrm>
        </p:grpSpPr>
        <p:sp>
          <p:nvSpPr>
            <p:cNvPr id="29" name="Rectangle 28"/>
            <p:cNvSpPr/>
            <p:nvPr/>
          </p:nvSpPr>
          <p:spPr>
            <a:xfrm>
              <a:off x="0" y="764704"/>
              <a:ext cx="914400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latin typeface="Neutraface Slab Text Demi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467544" y="840904"/>
              <a:ext cx="6619056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1600" kern="0" cap="small" dirty="0" smtClean="0">
                  <a:solidFill>
                    <a:schemeClr val="bg1"/>
                  </a:solidFill>
                  <a:latin typeface="Neutraface Slab Text Demi"/>
                  <a:cs typeface="Arial"/>
                </a:rPr>
                <a:t>Road Map to CCR</a:t>
              </a:r>
              <a:endParaRPr lang="en-AU" sz="1600" cap="small" dirty="0" smtClean="0">
                <a:solidFill>
                  <a:schemeClr val="bg1"/>
                </a:solidFill>
                <a:latin typeface="Neutraface Slab Text Demi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0" y="764704"/>
              <a:ext cx="9144000" cy="457200"/>
            </a:xfrm>
            <a:prstGeom prst="rect">
              <a:avLst/>
            </a:prstGeom>
            <a:solidFill>
              <a:schemeClr val="tx1">
                <a:lumMod val="65000"/>
                <a:lumOff val="35000"/>
              </a:schemeClr>
            </a:solidFill>
            <a:ln w="0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en-US">
                <a:latin typeface="Neutraface Slab Text Demi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433388" y="841375"/>
              <a:ext cx="6618287" cy="36933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>
                <a:defRPr/>
              </a:pPr>
              <a:r>
                <a:rPr lang="en-US" kern="0" cap="small" dirty="0" smtClean="0">
                  <a:solidFill>
                    <a:schemeClr val="bg1"/>
                  </a:solidFill>
                  <a:latin typeface="Neutraface Slab Text Demi"/>
                  <a:cs typeface="Arial"/>
                </a:rPr>
                <a:t>Road map </a:t>
              </a:r>
              <a:r>
                <a:rPr lang="en-US" kern="0" cap="small" dirty="0">
                  <a:solidFill>
                    <a:schemeClr val="bg1"/>
                  </a:solidFill>
                  <a:latin typeface="Neutraface Slab Text Demi"/>
                  <a:cs typeface="Arial"/>
                </a:rPr>
                <a:t>to  </a:t>
              </a:r>
              <a:r>
                <a:rPr lang="en-US" kern="0" cap="small" dirty="0" smtClean="0">
                  <a:solidFill>
                    <a:schemeClr val="bg1"/>
                  </a:solidFill>
                  <a:latin typeface="Neutraface Slab Text Demi"/>
                  <a:cs typeface="Arial"/>
                </a:rPr>
                <a:t>credit reporting </a:t>
              </a:r>
              <a:r>
                <a:rPr lang="en-US" kern="0" cap="small" dirty="0">
                  <a:solidFill>
                    <a:schemeClr val="bg1"/>
                  </a:solidFill>
                  <a:latin typeface="Neutraface Slab Text Demi"/>
                  <a:cs typeface="Arial"/>
                </a:rPr>
                <a:t>reforms </a:t>
              </a:r>
              <a:endParaRPr lang="en-AU" cap="small" dirty="0">
                <a:solidFill>
                  <a:schemeClr val="bg1"/>
                </a:solidFill>
                <a:latin typeface="Neutraface Slab Text Demi"/>
              </a:endParaRPr>
            </a:p>
          </p:txBody>
        </p:sp>
        <p:grpSp>
          <p:nvGrpSpPr>
            <p:cNvPr id="3" name="Group 2"/>
            <p:cNvGrpSpPr/>
            <p:nvPr/>
          </p:nvGrpSpPr>
          <p:grpSpPr>
            <a:xfrm>
              <a:off x="179511" y="1916832"/>
              <a:ext cx="8784977" cy="3922184"/>
              <a:chOff x="179511" y="1916832"/>
              <a:chExt cx="8784977" cy="3922184"/>
            </a:xfrm>
          </p:grpSpPr>
          <p:grpSp>
            <p:nvGrpSpPr>
              <p:cNvPr id="5" name="Group 1"/>
              <p:cNvGrpSpPr>
                <a:grpSpLocks noChangeAspect="1"/>
              </p:cNvGrpSpPr>
              <p:nvPr/>
            </p:nvGrpSpPr>
            <p:grpSpPr bwMode="auto">
              <a:xfrm>
                <a:off x="179511" y="1916832"/>
                <a:ext cx="8784977" cy="3922184"/>
                <a:chOff x="1365919" y="2893812"/>
                <a:chExt cx="9002113" cy="3905350"/>
              </a:xfrm>
            </p:grpSpPr>
            <p:sp>
              <p:nvSpPr>
                <p:cNvPr id="7" name="Rounded Rectangle 6"/>
                <p:cNvSpPr/>
                <p:nvPr/>
              </p:nvSpPr>
              <p:spPr bwMode="auto">
                <a:xfrm>
                  <a:off x="1365919" y="4160023"/>
                  <a:ext cx="3910755" cy="194424"/>
                </a:xfrm>
                <a:prstGeom prst="roundRect">
                  <a:avLst/>
                </a:prstGeom>
                <a:ln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anchor="ctr" anchorCtr="0"/>
                <a:lstStyle/>
                <a:p>
                  <a:pPr algn="ctr" eaLnBrk="0" hangingPunct="0">
                    <a:defRPr/>
                  </a:pPr>
                  <a:r>
                    <a:rPr lang="en-NZ" sz="1000" b="1" dirty="0" smtClean="0">
                      <a:solidFill>
                        <a:srgbClr val="000000"/>
                      </a:solidFill>
                      <a:latin typeface="Neutraface Slab Text Demi"/>
                    </a:rPr>
                    <a:t>2012</a:t>
                  </a:r>
                  <a:endParaRPr lang="en-AU" sz="1000" b="1" dirty="0">
                    <a:solidFill>
                      <a:srgbClr val="000000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8" name="Rounded Rectangle 7"/>
                <p:cNvSpPr/>
                <p:nvPr/>
              </p:nvSpPr>
              <p:spPr bwMode="auto">
                <a:xfrm>
                  <a:off x="5276675" y="4160023"/>
                  <a:ext cx="3216263" cy="192844"/>
                </a:xfrm>
                <a:prstGeom prst="roundRect">
                  <a:avLst/>
                </a:prstGeom>
                <a:ln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anchor="ctr" anchorCtr="0"/>
                <a:lstStyle/>
                <a:p>
                  <a:pPr algn="ctr" eaLnBrk="0" hangingPunct="0">
                    <a:defRPr/>
                  </a:pPr>
                  <a:r>
                    <a:rPr lang="en-NZ" sz="1000" b="1" dirty="0" smtClean="0">
                      <a:solidFill>
                        <a:srgbClr val="000000"/>
                      </a:solidFill>
                      <a:latin typeface="Neutraface Slab Text Demi"/>
                    </a:rPr>
                    <a:t>2013</a:t>
                  </a:r>
                  <a:endParaRPr lang="en-AU" sz="1000" b="1" dirty="0">
                    <a:solidFill>
                      <a:schemeClr val="tx1"/>
                    </a:solidFill>
                    <a:latin typeface="Neutraface Slab Text Demi"/>
                    <a:ea typeface="ＭＳ Ｐゴシック" pitchFamily="48" charset="-128"/>
                  </a:endParaRPr>
                </a:p>
              </p:txBody>
            </p:sp>
            <p:sp>
              <p:nvSpPr>
                <p:cNvPr id="9" name="Rounded Rectangle 8"/>
                <p:cNvSpPr/>
                <p:nvPr/>
              </p:nvSpPr>
              <p:spPr bwMode="auto">
                <a:xfrm>
                  <a:off x="8494565" y="4160023"/>
                  <a:ext cx="1799679" cy="194424"/>
                </a:xfrm>
                <a:prstGeom prst="roundRect">
                  <a:avLst/>
                </a:prstGeom>
                <a:ln>
                  <a:headEnd type="none" w="med" len="med"/>
                  <a:tailEnd type="none" w="med" len="med"/>
                </a:ln>
                <a:effectLst/>
              </p:spPr>
              <p:style>
                <a:lnRef idx="1">
                  <a:schemeClr val="dk1"/>
                </a:lnRef>
                <a:fillRef idx="2">
                  <a:schemeClr val="dk1"/>
                </a:fillRef>
                <a:effectRef idx="1">
                  <a:schemeClr val="dk1"/>
                </a:effectRef>
                <a:fontRef idx="minor">
                  <a:schemeClr val="dk1"/>
                </a:fontRef>
              </p:style>
              <p:txBody>
                <a:bodyPr anchor="ctr" anchorCtr="0"/>
                <a:lstStyle/>
                <a:p>
                  <a:pPr algn="ctr" eaLnBrk="0" hangingPunct="0">
                    <a:defRPr/>
                  </a:pPr>
                  <a:r>
                    <a:rPr lang="en-NZ" sz="1000" b="1" dirty="0" smtClean="0">
                      <a:solidFill>
                        <a:srgbClr val="000000"/>
                      </a:solidFill>
                      <a:latin typeface="Neutraface Slab Text Demi"/>
                    </a:rPr>
                    <a:t>2014</a:t>
                  </a:r>
                  <a:endParaRPr lang="en-AU" sz="1000" b="1" dirty="0">
                    <a:solidFill>
                      <a:schemeClr val="tx1"/>
                    </a:solidFill>
                    <a:latin typeface="Neutraface Slab Text Demi"/>
                    <a:ea typeface="ＭＳ Ｐゴシック" pitchFamily="48" charset="-128"/>
                  </a:endParaRPr>
                </a:p>
              </p:txBody>
            </p:sp>
            <p:sp>
              <p:nvSpPr>
                <p:cNvPr id="11" name="Rectangular Callout 10"/>
                <p:cNvSpPr/>
                <p:nvPr/>
              </p:nvSpPr>
              <p:spPr>
                <a:xfrm flipH="1">
                  <a:off x="2164519" y="3037210"/>
                  <a:ext cx="1720421" cy="650540"/>
                </a:xfrm>
                <a:prstGeom prst="wedgeRectCallout">
                  <a:avLst>
                    <a:gd name="adj1" fmla="val -81828"/>
                    <a:gd name="adj2" fmla="val 130009"/>
                  </a:avLst>
                </a:prstGeom>
                <a:solidFill>
                  <a:srgbClr val="92D050"/>
                </a:solidFill>
                <a:ln>
                  <a:noFill/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">
                    <a:defRPr/>
                  </a:pPr>
                  <a:r>
                    <a:rPr lang="en-NZ" sz="1000" b="1" dirty="0" smtClean="0">
                      <a:solidFill>
                        <a:srgbClr val="000000"/>
                      </a:solidFill>
                      <a:latin typeface="Neutraface Slab Text Demi"/>
                    </a:rPr>
                    <a:t>August - Sept  </a:t>
                  </a:r>
                  <a:endParaRPr lang="en-NZ" sz="1000" b="1" dirty="0">
                    <a:solidFill>
                      <a:srgbClr val="000000"/>
                    </a:solidFill>
                    <a:latin typeface="Neutraface Slab Text Demi"/>
                  </a:endParaRPr>
                </a:p>
                <a:p>
                  <a:pPr algn="ctr" fontAlgn="b">
                    <a:defRPr/>
                  </a:pPr>
                  <a:r>
                    <a:rPr lang="en-NZ" sz="1000" dirty="0" smtClean="0">
                      <a:solidFill>
                        <a:srgbClr val="000000"/>
                      </a:solidFill>
                      <a:latin typeface="Neutraface Slab Text Demi"/>
                    </a:rPr>
                    <a:t>House and Senate  reports and debate</a:t>
                  </a:r>
                  <a:endParaRPr lang="en-NZ" sz="800" dirty="0">
                    <a:solidFill>
                      <a:srgbClr val="000000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12" name="Right Arrow 11"/>
                <p:cNvSpPr/>
                <p:nvPr/>
              </p:nvSpPr>
              <p:spPr>
                <a:xfrm>
                  <a:off x="4143143" y="4578386"/>
                  <a:ext cx="1354895" cy="527318"/>
                </a:xfrm>
                <a:prstGeom prst="rightArrow">
                  <a:avLst>
                    <a:gd name="adj1" fmla="val 73333"/>
                    <a:gd name="adj2" fmla="val 45333"/>
                  </a:avLst>
                </a:prstGeom>
                <a:noFill/>
                <a:ln>
                  <a:solidFill>
                    <a:srgbClr val="FFC000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AU" sz="9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Regulations by </a:t>
                  </a:r>
                  <a:r>
                    <a:rPr lang="en-AU" sz="900" b="1" dirty="0">
                      <a:solidFill>
                        <a:schemeClr val="tx1"/>
                      </a:solidFill>
                      <a:latin typeface="Neutraface Slab Text Demi"/>
                    </a:rPr>
                    <a:t>February </a:t>
                  </a:r>
                  <a:r>
                    <a:rPr lang="en-AU" sz="9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2013? </a:t>
                  </a:r>
                  <a:endParaRPr lang="en-AU" sz="900" b="1" dirty="0">
                    <a:solidFill>
                      <a:schemeClr val="tx1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13" name="Right Arrow 12"/>
                <p:cNvSpPr/>
                <p:nvPr/>
              </p:nvSpPr>
              <p:spPr>
                <a:xfrm>
                  <a:off x="4391219" y="5044714"/>
                  <a:ext cx="1844696" cy="777949"/>
                </a:xfrm>
                <a:prstGeom prst="rightArrow">
                  <a:avLst>
                    <a:gd name="adj1" fmla="val 69797"/>
                    <a:gd name="adj2" fmla="val 46700"/>
                  </a:avLst>
                </a:prstGeom>
                <a:solidFill>
                  <a:srgbClr val="FF0000"/>
                </a:solidFill>
                <a:ln>
                  <a:noFill/>
                </a:ln>
                <a:effectLst>
                  <a:outerShdw blurRad="44450" dist="27940" dir="5400000" algn="ctr">
                    <a:srgbClr val="000000">
                      <a:alpha val="32000"/>
                    </a:srgbClr>
                  </a:outerShdw>
                </a:effectLst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0" rIns="0" anchor="ctr"/>
                <a:lstStyle/>
                <a:p>
                  <a:pPr>
                    <a:defRPr/>
                  </a:pPr>
                  <a:r>
                    <a:rPr lang="en-AU" sz="9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CR Code </a:t>
                  </a:r>
                  <a:r>
                    <a:rPr lang="en-AU" sz="900" dirty="0" smtClean="0">
                      <a:solidFill>
                        <a:schemeClr val="tx1"/>
                      </a:solidFill>
                      <a:latin typeface="Neutraface Slab Text Demi"/>
                    </a:rPr>
                    <a:t>Draft </a:t>
                  </a:r>
                  <a:r>
                    <a:rPr lang="en-AU" sz="900" dirty="0">
                      <a:solidFill>
                        <a:schemeClr val="tx1"/>
                      </a:solidFill>
                      <a:latin typeface="Neutraface Slab Text Demi"/>
                    </a:rPr>
                    <a:t>end 2012/beg 2013, </a:t>
                  </a:r>
                  <a:r>
                    <a:rPr lang="en-AU" sz="900" dirty="0" smtClean="0">
                      <a:solidFill>
                        <a:schemeClr val="tx1"/>
                      </a:solidFill>
                      <a:latin typeface="Neutraface Slab Text Demi"/>
                    </a:rPr>
                    <a:t>stakeholder consultation, submit for approval April 2013</a:t>
                  </a:r>
                  <a:endParaRPr lang="en-AU" sz="900" dirty="0">
                    <a:solidFill>
                      <a:schemeClr val="tx1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17" name="Right Arrow 16"/>
                <p:cNvSpPr/>
                <p:nvPr/>
              </p:nvSpPr>
              <p:spPr>
                <a:xfrm>
                  <a:off x="8883636" y="5866786"/>
                  <a:ext cx="1254395" cy="490986"/>
                </a:xfrm>
                <a:prstGeom prst="rightArrow">
                  <a:avLst>
                    <a:gd name="adj1" fmla="val 78211"/>
                    <a:gd name="adj2" fmla="val 50000"/>
                  </a:avLst>
                </a:prstGeom>
                <a:solidFill>
                  <a:schemeClr val="bg2">
                    <a:lumMod val="75000"/>
                  </a:schemeClr>
                </a:solidFill>
                <a:ln w="25400" cap="flat" cmpd="sng" algn="ctr">
                  <a:noFill/>
                  <a:prstDash val="solid"/>
                </a:ln>
                <a:effectLst/>
              </p:spPr>
              <p:txBody>
                <a:bodyPr anchor="ctr"/>
                <a:lstStyle/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r>
                    <a:rPr lang="en-AU" sz="1050" kern="0" dirty="0">
                      <a:latin typeface="Neutraface Slab Text Demi"/>
                    </a:rPr>
                    <a:t>Data </a:t>
                  </a:r>
                  <a:r>
                    <a:rPr lang="en-AU" sz="1050" kern="0" dirty="0" smtClean="0">
                      <a:latin typeface="Neutraface Slab Text Demi"/>
                    </a:rPr>
                    <a:t>exchange?</a:t>
                  </a:r>
                  <a:endParaRPr lang="en-AU" sz="1050" kern="0" dirty="0">
                    <a:latin typeface="Neutraface Slab Text Demi"/>
                  </a:endParaRPr>
                </a:p>
              </p:txBody>
            </p:sp>
            <p:sp>
              <p:nvSpPr>
                <p:cNvPr id="18" name="Right Arrow 17"/>
                <p:cNvSpPr/>
                <p:nvPr/>
              </p:nvSpPr>
              <p:spPr>
                <a:xfrm>
                  <a:off x="5314090" y="6424938"/>
                  <a:ext cx="5053942" cy="374224"/>
                </a:xfrm>
                <a:prstGeom prst="rightArrow">
                  <a:avLst>
                    <a:gd name="adj1" fmla="val 71673"/>
                    <a:gd name="adj2" fmla="val 50000"/>
                  </a:avLst>
                </a:prstGeom>
                <a:solidFill>
                  <a:srgbClr val="00B0F0"/>
                </a:solidFill>
                <a:ln w="12700">
                  <a:noFill/>
                  <a:prstDash val="sysDot"/>
                </a:ln>
              </p:spPr>
              <p:style>
                <a:lnRef idx="2">
                  <a:schemeClr val="accent4"/>
                </a:lnRef>
                <a:fillRef idx="1">
                  <a:schemeClr val="lt1"/>
                </a:fillRef>
                <a:effectRef idx="0">
                  <a:schemeClr val="accent4"/>
                </a:effectRef>
                <a:fontRef idx="minor">
                  <a:schemeClr val="dk1"/>
                </a:fontRef>
              </p:style>
              <p:txBody>
                <a:bodyPr anchor="ctr">
                  <a:scene3d>
                    <a:camera prst="orthographicFront"/>
                    <a:lightRig rig="threePt" dir="t"/>
                  </a:scene3d>
                  <a:sp3d extrusionH="57150">
                    <a:bevelT w="38100" h="38100" prst="slope"/>
                  </a:sp3d>
                </a:bodyPr>
                <a:lstStyle/>
                <a:p>
                  <a:pPr algn="ctr">
                    <a:defRPr/>
                  </a:pPr>
                  <a:r>
                    <a:rPr lang="en-AU" sz="1000" b="1" dirty="0" smtClean="0">
                      <a:latin typeface="Neutraface Slab Text Demi"/>
                      <a:ea typeface="Tahoma" pitchFamily="34" charset="0"/>
                      <a:cs typeface="Tahoma" pitchFamily="34" charset="0"/>
                    </a:rPr>
                    <a:t>Consumer education campaign</a:t>
                  </a:r>
                  <a:endParaRPr lang="en-AU" sz="1000" b="1" dirty="0">
                    <a:latin typeface="Neutraface Slab Text Demi"/>
                    <a:ea typeface="Tahoma" pitchFamily="34" charset="0"/>
                    <a:cs typeface="Tahoma" pitchFamily="34" charset="0"/>
                  </a:endParaRPr>
                </a:p>
              </p:txBody>
            </p:sp>
            <p:sp>
              <p:nvSpPr>
                <p:cNvPr id="19" name="Rectangular Callout 18"/>
                <p:cNvSpPr/>
                <p:nvPr/>
              </p:nvSpPr>
              <p:spPr>
                <a:xfrm flipH="1">
                  <a:off x="2398950" y="4582214"/>
                  <a:ext cx="1697773" cy="477367"/>
                </a:xfrm>
                <a:prstGeom prst="wedgeRectCallout">
                  <a:avLst>
                    <a:gd name="adj1" fmla="val -77237"/>
                    <a:gd name="adj2" fmla="val -88988"/>
                  </a:avLst>
                </a:prstGeom>
                <a:solidFill>
                  <a:srgbClr val="FFC000"/>
                </a:solidFill>
                <a:ln>
                  <a:solidFill>
                    <a:srgbClr val="FFC000"/>
                  </a:solidFill>
                </a:ln>
              </p:spPr>
              <p:style>
                <a:lnRef idx="1">
                  <a:schemeClr val="accent1"/>
                </a:lnRef>
                <a:fillRef idx="2">
                  <a:schemeClr val="accent1"/>
                </a:fillRef>
                <a:effectRef idx="1">
                  <a:schemeClr val="accent1"/>
                </a:effectRef>
                <a:fontRef idx="minor">
                  <a:schemeClr val="dk1"/>
                </a:fontRef>
              </p:style>
              <p:txBody>
                <a:bodyPr anchor="ctr"/>
                <a:lstStyle/>
                <a:p>
                  <a:pPr algn="ctr" fontAlgn="b">
                    <a:defRPr/>
                  </a:pPr>
                  <a:r>
                    <a:rPr lang="en-NZ" sz="1000" dirty="0">
                      <a:solidFill>
                        <a:srgbClr val="000000"/>
                      </a:solidFill>
                      <a:latin typeface="Neutraface Slab Text Demi"/>
                    </a:rPr>
                    <a:t> </a:t>
                  </a:r>
                </a:p>
                <a:p>
                  <a:pPr algn="ctr" fontAlgn="b">
                    <a:defRPr/>
                  </a:pPr>
                  <a:r>
                    <a:rPr lang="en-NZ" sz="1000" b="1" dirty="0">
                      <a:solidFill>
                        <a:srgbClr val="000000"/>
                      </a:solidFill>
                      <a:latin typeface="Neutraface Slab Text Demi"/>
                    </a:rPr>
                    <a:t> </a:t>
                  </a:r>
                </a:p>
                <a:p>
                  <a:pPr algn="ctr" fontAlgn="b">
                    <a:defRPr/>
                  </a:pPr>
                  <a:r>
                    <a:rPr lang="en-NZ" sz="1000" b="1" dirty="0" smtClean="0">
                      <a:solidFill>
                        <a:srgbClr val="000000"/>
                      </a:solidFill>
                      <a:latin typeface="Neutraface Slab Text Demi"/>
                    </a:rPr>
                    <a:t>August - Sept</a:t>
                  </a:r>
                  <a:endParaRPr lang="en-NZ" sz="1000" b="1" dirty="0">
                    <a:solidFill>
                      <a:srgbClr val="000000"/>
                    </a:solidFill>
                    <a:latin typeface="Neutraface Slab Text Demi"/>
                  </a:endParaRPr>
                </a:p>
                <a:p>
                  <a:pPr algn="ctr" fontAlgn="b">
                    <a:defRPr/>
                  </a:pPr>
                  <a:r>
                    <a:rPr lang="en-NZ" sz="1000" dirty="0">
                      <a:solidFill>
                        <a:srgbClr val="000000"/>
                      </a:solidFill>
                      <a:latin typeface="Neutraface Slab Text Demi"/>
                    </a:rPr>
                    <a:t>Regulations</a:t>
                  </a:r>
                  <a:r>
                    <a:rPr lang="en-NZ" sz="1000" b="1" dirty="0">
                      <a:solidFill>
                        <a:srgbClr val="000000"/>
                      </a:solidFill>
                      <a:latin typeface="Neutraface Slab Text Demi"/>
                    </a:rPr>
                    <a:t> </a:t>
                  </a:r>
                  <a:r>
                    <a:rPr lang="en-NZ" sz="1000" dirty="0" smtClean="0">
                      <a:solidFill>
                        <a:srgbClr val="000000"/>
                      </a:solidFill>
                      <a:latin typeface="Neutraface Slab Text Demi"/>
                    </a:rPr>
                    <a:t>Discussion</a:t>
                  </a:r>
                  <a:endParaRPr lang="en-NZ" sz="1000" dirty="0">
                    <a:solidFill>
                      <a:srgbClr val="000000"/>
                    </a:solidFill>
                    <a:latin typeface="Neutraface Slab Text Demi"/>
                  </a:endParaRPr>
                </a:p>
                <a:p>
                  <a:pPr algn="ctr" fontAlgn="b">
                    <a:defRPr/>
                  </a:pPr>
                  <a:r>
                    <a:rPr lang="en-NZ" sz="1000" dirty="0">
                      <a:solidFill>
                        <a:srgbClr val="000000"/>
                      </a:solidFill>
                      <a:latin typeface="Neutraface Slab Text Demi"/>
                    </a:rPr>
                    <a:t>Paper </a:t>
                  </a:r>
                </a:p>
                <a:p>
                  <a:pPr algn="ctr" fontAlgn="b">
                    <a:defRPr/>
                  </a:pPr>
                  <a:endParaRPr lang="en-NZ" sz="1000" dirty="0">
                    <a:solidFill>
                      <a:srgbClr val="000000"/>
                    </a:solidFill>
                    <a:latin typeface="Neutraface Slab Text Demi"/>
                  </a:endParaRPr>
                </a:p>
                <a:p>
                  <a:pPr algn="ctr" fontAlgn="b">
                    <a:defRPr/>
                  </a:pPr>
                  <a:r>
                    <a:rPr lang="en-NZ" sz="1000" dirty="0">
                      <a:solidFill>
                        <a:srgbClr val="000000"/>
                      </a:solidFill>
                      <a:latin typeface="Neutraface Slab Text Demi"/>
                    </a:rPr>
                    <a:t> </a:t>
                  </a:r>
                </a:p>
              </p:txBody>
            </p:sp>
            <p:sp>
              <p:nvSpPr>
                <p:cNvPr id="20" name="Rectangular Callout 19"/>
                <p:cNvSpPr/>
                <p:nvPr/>
              </p:nvSpPr>
              <p:spPr>
                <a:xfrm>
                  <a:off x="6309703" y="5118008"/>
                  <a:ext cx="1429538" cy="704655"/>
                </a:xfrm>
                <a:prstGeom prst="wedgeRectCallout">
                  <a:avLst>
                    <a:gd name="adj1" fmla="val -13204"/>
                    <a:gd name="adj2" fmla="val -164542"/>
                  </a:avLst>
                </a:prstGeom>
                <a:noFill/>
                <a:ln>
                  <a:solidFill>
                    <a:srgbClr val="FF000F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/>
                <a:lstStyle/>
                <a:p>
                  <a:pPr algn="ctr">
                    <a:defRPr/>
                  </a:pPr>
                  <a:r>
                    <a:rPr lang="en-AU" sz="10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CR Code application  </a:t>
                  </a:r>
                  <a:r>
                    <a:rPr lang="en-AU" sz="1000" dirty="0" smtClean="0">
                      <a:solidFill>
                        <a:schemeClr val="tx1"/>
                      </a:solidFill>
                      <a:latin typeface="Neutraface Slab Text Demi"/>
                    </a:rPr>
                    <a:t>reviewed &amp; approved by </a:t>
                  </a:r>
                  <a:r>
                    <a:rPr lang="en-AU" sz="10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OAIC</a:t>
                  </a:r>
                  <a:r>
                    <a:rPr lang="en-AU" sz="1000" dirty="0" smtClean="0">
                      <a:solidFill>
                        <a:schemeClr val="tx1"/>
                      </a:solidFill>
                      <a:latin typeface="Neutraface Slab Text Demi"/>
                    </a:rPr>
                    <a:t> (3mths)</a:t>
                  </a:r>
                  <a:endParaRPr lang="en-AU" sz="1000" dirty="0">
                    <a:solidFill>
                      <a:schemeClr val="tx1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25" name="Rectangular Callout 24"/>
                <p:cNvSpPr/>
                <p:nvPr/>
              </p:nvSpPr>
              <p:spPr>
                <a:xfrm>
                  <a:off x="8054262" y="2893813"/>
                  <a:ext cx="1601198" cy="793938"/>
                </a:xfrm>
                <a:prstGeom prst="wedgeRectCallout">
                  <a:avLst>
                    <a:gd name="adj1" fmla="val 36964"/>
                    <a:gd name="adj2" fmla="val 120971"/>
                  </a:avLst>
                </a:prstGeom>
                <a:solidFill>
                  <a:schemeClr val="bg1"/>
                </a:solidFill>
                <a:ln>
                  <a:solidFill>
                    <a:srgbClr val="5B6AAA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"/>
                  <a:r>
                    <a:rPr lang="en-AU" sz="1000" dirty="0">
                      <a:solidFill>
                        <a:srgbClr val="000000"/>
                      </a:solidFill>
                      <a:latin typeface="Neutraface Slab Text Demi"/>
                    </a:rPr>
                    <a:t>Commencing </a:t>
                  </a:r>
                  <a:r>
                    <a:rPr lang="en-AU" sz="1000" dirty="0" smtClean="0">
                      <a:solidFill>
                        <a:srgbClr val="000000"/>
                      </a:solidFill>
                      <a:latin typeface="Neutraface Slab Text Demi"/>
                    </a:rPr>
                    <a:t>15 months </a:t>
                  </a:r>
                  <a:r>
                    <a:rPr lang="en-AU" sz="1000" dirty="0">
                      <a:solidFill>
                        <a:srgbClr val="000000"/>
                      </a:solidFill>
                      <a:latin typeface="Neutraface Slab Text Demi"/>
                    </a:rPr>
                    <a:t>after Royal Assent, new </a:t>
                  </a:r>
                  <a:r>
                    <a:rPr lang="en-AU" sz="1000" dirty="0" smtClean="0">
                      <a:solidFill>
                        <a:srgbClr val="000000"/>
                      </a:solidFill>
                      <a:latin typeface="Neutraface Slab Text Demi"/>
                    </a:rPr>
                    <a:t>CR laws </a:t>
                  </a:r>
                  <a:r>
                    <a:rPr lang="en-AU" sz="1000" dirty="0">
                      <a:solidFill>
                        <a:srgbClr val="000000"/>
                      </a:solidFill>
                      <a:latin typeface="Neutraface Slab Text Demi"/>
                    </a:rPr>
                    <a:t>start</a:t>
                  </a:r>
                </a:p>
                <a:p>
                  <a:pPr algn="ctr" fontAlgn="b"/>
                  <a:r>
                    <a:rPr lang="en-AU" sz="1000" dirty="0">
                      <a:solidFill>
                        <a:srgbClr val="000000"/>
                      </a:solidFill>
                      <a:latin typeface="Neutraface Slab Text Demi"/>
                    </a:rPr>
                    <a:t>(circa </a:t>
                  </a:r>
                  <a:r>
                    <a:rPr lang="en-AU" sz="1000" dirty="0" smtClean="0">
                      <a:solidFill>
                        <a:srgbClr val="000000"/>
                      </a:solidFill>
                      <a:latin typeface="Neutraface Slab Text Demi"/>
                    </a:rPr>
                    <a:t>March 2014)</a:t>
                  </a:r>
                  <a:endParaRPr lang="en-AU" sz="1000" dirty="0">
                    <a:solidFill>
                      <a:srgbClr val="000000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26" name="Right Arrow 25"/>
                <p:cNvSpPr/>
                <p:nvPr/>
              </p:nvSpPr>
              <p:spPr>
                <a:xfrm>
                  <a:off x="6900005" y="5848621"/>
                  <a:ext cx="995615" cy="527318"/>
                </a:xfrm>
                <a:prstGeom prst="rightArrow">
                  <a:avLst>
                    <a:gd name="adj1" fmla="val 73333"/>
                    <a:gd name="adj2" fmla="val 45333"/>
                  </a:avLst>
                </a:prstGeom>
                <a:noFill/>
                <a:ln>
                  <a:solidFill>
                    <a:schemeClr val="bg2">
                      <a:lumMod val="90000"/>
                    </a:schemeClr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>
                    <a:defRPr/>
                  </a:pPr>
                  <a:r>
                    <a:rPr lang="en-AU" sz="9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CR Policy Document</a:t>
                  </a:r>
                  <a:endParaRPr lang="en-AU" sz="900" b="1" dirty="0">
                    <a:solidFill>
                      <a:schemeClr val="tx1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27" name="Right Arrow 26"/>
                <p:cNvSpPr/>
                <p:nvPr/>
              </p:nvSpPr>
              <p:spPr>
                <a:xfrm>
                  <a:off x="7895621" y="5848621"/>
                  <a:ext cx="988013" cy="527318"/>
                </a:xfrm>
                <a:prstGeom prst="rightArrow">
                  <a:avLst>
                    <a:gd name="adj1" fmla="val 73333"/>
                    <a:gd name="adj2" fmla="val 45333"/>
                  </a:avLst>
                </a:prstGeom>
                <a:noFill/>
                <a:ln>
                  <a:solidFill>
                    <a:schemeClr val="bg2">
                      <a:lumMod val="90000"/>
                    </a:schemeClr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lIns="36000" rIns="36000" anchor="ctr"/>
                <a:lstStyle/>
                <a:p>
                  <a:pPr algn="ctr" defTabSz="542925">
                    <a:defRPr/>
                  </a:pPr>
                  <a:r>
                    <a:rPr lang="en-AU" sz="900" b="1" dirty="0" smtClean="0">
                      <a:solidFill>
                        <a:schemeClr val="tx1"/>
                      </a:solidFill>
                      <a:latin typeface="Neutraface Slab Text Demi"/>
                    </a:rPr>
                    <a:t>Consumer notification</a:t>
                  </a:r>
                  <a:endParaRPr lang="en-AU" sz="900" b="1" dirty="0">
                    <a:solidFill>
                      <a:schemeClr val="tx1"/>
                    </a:solidFill>
                    <a:latin typeface="Neutraface Slab Text Demi"/>
                  </a:endParaRPr>
                </a:p>
              </p:txBody>
            </p:sp>
            <p:sp>
              <p:nvSpPr>
                <p:cNvPr id="6" name="Rectangular Callout 5"/>
                <p:cNvSpPr/>
                <p:nvPr/>
              </p:nvSpPr>
              <p:spPr>
                <a:xfrm>
                  <a:off x="4096723" y="2893812"/>
                  <a:ext cx="1347267" cy="793939"/>
                </a:xfrm>
                <a:prstGeom prst="wedgeRectCallout">
                  <a:avLst>
                    <a:gd name="adj1" fmla="val 33165"/>
                    <a:gd name="adj2" fmla="val 118415"/>
                  </a:avLst>
                </a:prstGeom>
                <a:solidFill>
                  <a:schemeClr val="bg1"/>
                </a:solidFill>
                <a:ln>
                  <a:solidFill>
                    <a:srgbClr val="5B6AAA"/>
                  </a:solidFill>
                </a:ln>
                <a:effectLst/>
                <a:scene3d>
                  <a:camera prst="orthographicFront">
                    <a:rot lat="0" lon="0" rev="0"/>
                  </a:camera>
                  <a:lightRig rig="balanced" dir="t">
                    <a:rot lat="0" lon="0" rev="8700000"/>
                  </a:lightRig>
                </a:scene3d>
                <a:sp3d/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algn="ctr" fontAlgn="b">
                    <a:defRPr/>
                  </a:pPr>
                  <a:r>
                    <a:rPr lang="en-NZ" sz="1000" b="1" dirty="0" smtClean="0">
                      <a:solidFill>
                        <a:srgbClr val="000000"/>
                      </a:solidFill>
                      <a:latin typeface="Neutraface Slab Text Demi"/>
                    </a:rPr>
                    <a:t>December?</a:t>
                  </a:r>
                  <a:endParaRPr lang="en-NZ" sz="1000" b="1" dirty="0">
                    <a:solidFill>
                      <a:srgbClr val="000000"/>
                    </a:solidFill>
                    <a:latin typeface="Neutraface Slab Text Demi"/>
                  </a:endParaRPr>
                </a:p>
                <a:p>
                  <a:pPr algn="ctr" fontAlgn="b">
                    <a:defRPr/>
                  </a:pPr>
                  <a:r>
                    <a:rPr lang="en-NZ" sz="1000" dirty="0">
                      <a:solidFill>
                        <a:srgbClr val="000000"/>
                      </a:solidFill>
                      <a:latin typeface="Neutraface Slab Text Demi"/>
                    </a:rPr>
                    <a:t>ROYAL </a:t>
                  </a:r>
                  <a:r>
                    <a:rPr lang="en-NZ" sz="1000" dirty="0" smtClean="0">
                      <a:solidFill>
                        <a:srgbClr val="000000"/>
                      </a:solidFill>
                      <a:latin typeface="Neutraface Slab Text Demi"/>
                    </a:rPr>
                    <a:t>ASSENT</a:t>
                  </a:r>
                  <a:endParaRPr lang="en-NZ" sz="1000" dirty="0">
                    <a:solidFill>
                      <a:srgbClr val="000000"/>
                    </a:solidFill>
                    <a:latin typeface="Neutraface Slab Text Demi"/>
                  </a:endParaRPr>
                </a:p>
              </p:txBody>
            </p:sp>
          </p:grpSp>
          <p:sp>
            <p:nvSpPr>
              <p:cNvPr id="23" name="Up Arrow Callout 22"/>
              <p:cNvSpPr/>
              <p:nvPr/>
            </p:nvSpPr>
            <p:spPr>
              <a:xfrm>
                <a:off x="1917628" y="4746848"/>
                <a:ext cx="2592288" cy="554360"/>
              </a:xfrm>
              <a:prstGeom prst="upArrowCallout">
                <a:avLst/>
              </a:prstGeom>
              <a:solidFill>
                <a:srgbClr val="FF6900"/>
              </a:solidFill>
              <a:ln>
                <a:noFill/>
              </a:ln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algn="ctr">
                  <a:defRPr/>
                </a:pPr>
                <a:r>
                  <a:rPr lang="en-AU" sz="1000" dirty="0">
                    <a:solidFill>
                      <a:schemeClr val="tx1"/>
                    </a:solidFill>
                    <a:latin typeface="Neutraface Slab Text Demi"/>
                  </a:rPr>
                  <a:t>Data Standard, Complaints, Reciprocity, Compliance framework</a:t>
                </a:r>
                <a:endParaRPr lang="en-AU" sz="1100" dirty="0">
                  <a:solidFill>
                    <a:schemeClr val="tx1"/>
                  </a:solidFill>
                  <a:latin typeface="Neutraface Slab Text Demi"/>
                </a:endParaRPr>
              </a:p>
            </p:txBody>
          </p:sp>
        </p:grpSp>
        <p:pic>
          <p:nvPicPr>
            <p:cNvPr id="2" name="Picture 1"/>
            <p:cNvPicPr>
              <a:picLocks noChangeAspect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8127966" y="5839017"/>
              <a:ext cx="1035925" cy="1033247"/>
            </a:xfrm>
            <a:prstGeom prst="rect">
              <a:avLst/>
            </a:prstGeom>
          </p:spPr>
        </p:pic>
      </p:grpSp>
      <p:sp>
        <p:nvSpPr>
          <p:cNvPr id="10" name="TextBox 9"/>
          <p:cNvSpPr txBox="1"/>
          <p:nvPr/>
        </p:nvSpPr>
        <p:spPr>
          <a:xfrm>
            <a:off x="-36512" y="6362164"/>
            <a:ext cx="245826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A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28Nov2012</a:t>
            </a:r>
          </a:p>
          <a:p>
            <a:r>
              <a:rPr lang="en-AU" sz="1400" dirty="0" smtClean="0">
                <a:solidFill>
                  <a:schemeClr val="tx1">
                    <a:lumMod val="50000"/>
                    <a:lumOff val="50000"/>
                  </a:schemeClr>
                </a:solidFill>
                <a:latin typeface="Verdana" pitchFamily="34" charset="0"/>
                <a:ea typeface="Verdana" pitchFamily="34" charset="0"/>
                <a:cs typeface="Verdana" pitchFamily="34" charset="0"/>
              </a:rPr>
              <a:t>e: info@arca.asn.au</a:t>
            </a:r>
            <a:endParaRPr lang="en-AU" sz="1400" dirty="0">
              <a:solidFill>
                <a:schemeClr val="tx1">
                  <a:lumMod val="50000"/>
                  <a:lumOff val="50000"/>
                </a:schemeClr>
              </a:solidFill>
              <a:latin typeface="Verdana" pitchFamily="34" charset="0"/>
              <a:ea typeface="Verdana" pitchFamily="34" charset="0"/>
              <a:cs typeface="Verdana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0421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1388</TotalTime>
  <Words>106</Words>
  <Application>Microsoft Office PowerPoint</Application>
  <PresentationFormat>On-screen Show (4:3)</PresentationFormat>
  <Paragraphs>28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CLAIR_ARCA</dc:creator>
  <cp:lastModifiedBy>CLAIR_ARCA</cp:lastModifiedBy>
  <cp:revision>9</cp:revision>
  <dcterms:created xsi:type="dcterms:W3CDTF">2012-09-25T22:43:18Z</dcterms:created>
  <dcterms:modified xsi:type="dcterms:W3CDTF">2012-12-10T04:10:40Z</dcterms:modified>
</cp:coreProperties>
</file>